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68" r:id="rId4"/>
    <p:sldId id="257" r:id="rId5"/>
    <p:sldId id="258" r:id="rId6"/>
    <p:sldId id="259" r:id="rId7"/>
    <p:sldId id="265" r:id="rId8"/>
    <p:sldId id="267" r:id="rId9"/>
    <p:sldId id="260" r:id="rId10"/>
    <p:sldId id="264" r:id="rId11"/>
    <p:sldId id="266" r:id="rId12"/>
    <p:sldId id="270" r:id="rId13"/>
    <p:sldId id="271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4D4D4D"/>
    <a:srgbClr val="C0C0C0"/>
    <a:srgbClr val="777777"/>
    <a:srgbClr val="EAEAEA"/>
    <a:srgbClr val="FFFF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3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00CEEC-C842-4933-ADE5-4CD6B9628DFA}" type="datetimeFigureOut">
              <a:rPr lang="fr-FR" smtClean="0"/>
              <a:pPr/>
              <a:t>28/01/2021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206F8A-6221-48B8-A953-120FED006FB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00CEEC-C842-4933-ADE5-4CD6B9628DFA}" type="datetimeFigureOut">
              <a:rPr lang="fr-FR" smtClean="0"/>
              <a:pPr/>
              <a:t>28/01/2021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206F8A-6221-48B8-A953-120FED006FB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6876256" y="6627168"/>
            <a:ext cx="22677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5AC91DD-C07F-47C0-8379-6B9EC2427E19}" type="slidenum">
              <a:rPr lang="fr-FR" sz="900" smtClean="0">
                <a:solidFill>
                  <a:schemeClr val="bg1">
                    <a:lumMod val="50000"/>
                  </a:schemeClr>
                </a:solidFill>
              </a:rPr>
              <a:pPr algn="r"/>
              <a:t>‹N°›</a:t>
            </a:fld>
            <a:endParaRPr lang="fr-FR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0" y="6627168"/>
            <a:ext cx="1728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 smtClean="0">
                <a:solidFill>
                  <a:schemeClr val="bg1">
                    <a:lumMod val="50000"/>
                  </a:schemeClr>
                </a:solidFill>
              </a:rPr>
              <a:t>PM - 28.01.2021</a:t>
            </a:r>
            <a:endParaRPr lang="fr-FR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83568" y="260648"/>
            <a:ext cx="7704856" cy="1077218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CH" dirty="0" smtClean="0">
                <a:latin typeface="Averia Serif" pitchFamily="2" charset="0"/>
              </a:rPr>
              <a:t>SCRIPT POUR HARMONY ASSISTANT © MYRIAD</a:t>
            </a:r>
          </a:p>
          <a:p>
            <a:pPr algn="ctr"/>
            <a:r>
              <a:rPr lang="fr-CH" dirty="0" smtClean="0">
                <a:latin typeface="Averia Serif" pitchFamily="2" charset="0"/>
              </a:rPr>
              <a:t>PORTEES en MID</a:t>
            </a:r>
          </a:p>
          <a:p>
            <a:pPr algn="ctr"/>
            <a:r>
              <a:rPr lang="fr-CH" sz="1400" dirty="0" smtClean="0">
                <a:latin typeface="Averia Serif" pitchFamily="2" charset="0"/>
              </a:rPr>
              <a:t>[Export des portées mises en évidence]</a:t>
            </a:r>
          </a:p>
          <a:p>
            <a:pPr algn="ctr"/>
            <a:r>
              <a:rPr lang="fr-CH" sz="1400" dirty="0" smtClean="0">
                <a:latin typeface="Averia Serif" pitchFamily="2" charset="0"/>
              </a:rPr>
              <a:t>Pierre Migy, janvier 2021</a:t>
            </a:r>
            <a:endParaRPr lang="fr-FR" sz="1400" dirty="0">
              <a:latin typeface="Averia Serif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24128" y="1556792"/>
            <a:ext cx="266429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veria Serif" pitchFamily="2" charset="0"/>
              </a:rPr>
              <a:t>PORTEES en MID</a:t>
            </a:r>
          </a:p>
          <a:p>
            <a:r>
              <a:rPr lang="fr-CH" sz="1200" dirty="0" smtClean="0">
                <a:latin typeface="Averia Serif" pitchFamily="2" charset="0"/>
              </a:rPr>
              <a:t>a été créé sur le modèle de « Extrait chaque chanteur v.2.1.3 » de J-P Verpeaux (2008).  Il a été étendu à tous les types de portées, sauf les portées numériques (audio) et ‘texte’. </a:t>
            </a:r>
          </a:p>
          <a:p>
            <a:endParaRPr lang="fr-CH" sz="1200" dirty="0" smtClean="0">
              <a:latin typeface="Averia Serif" pitchFamily="2" charset="0"/>
            </a:endParaRPr>
          </a:p>
          <a:p>
            <a:r>
              <a:rPr lang="fr-CH" sz="1200" dirty="0" smtClean="0">
                <a:latin typeface="Averia Serif" pitchFamily="2" charset="0"/>
              </a:rPr>
              <a:t>Le script permet d’exporter des portées sélectionnées au format MIDI (.mid). </a:t>
            </a:r>
          </a:p>
          <a:p>
            <a:endParaRPr lang="fr-CH" sz="1200" dirty="0" smtClean="0">
              <a:latin typeface="Averia Serif" pitchFamily="2" charset="0"/>
            </a:endParaRPr>
          </a:p>
          <a:p>
            <a:r>
              <a:rPr lang="fr-CH" sz="1200" dirty="0" smtClean="0">
                <a:latin typeface="Averia Serif" pitchFamily="2" charset="0"/>
              </a:rPr>
              <a:t>Chaque portée est exportée en .mid ; ‘TUTTI’ comprends les données midi des portées sélectionnées. </a:t>
            </a:r>
          </a:p>
          <a:p>
            <a:endParaRPr lang="fr-CH" sz="1200" dirty="0" smtClean="0">
              <a:latin typeface="Averia Serif" pitchFamily="2" charset="0"/>
            </a:endParaRPr>
          </a:p>
          <a:p>
            <a:r>
              <a:rPr lang="fr-CH" sz="1200" dirty="0" smtClean="0">
                <a:latin typeface="Averia Serif" pitchFamily="2" charset="0"/>
              </a:rPr>
              <a:t>Les volumes indiqués dans la table de mixage sont pris en comptes. </a:t>
            </a:r>
          </a:p>
          <a:p>
            <a:endParaRPr lang="fr-CH" sz="1200" dirty="0" smtClean="0">
              <a:latin typeface="Averia Serif" pitchFamily="2" charset="0"/>
            </a:endParaRPr>
          </a:p>
          <a:p>
            <a:r>
              <a:rPr lang="fr-CH" sz="1200" dirty="0" smtClean="0">
                <a:latin typeface="Averia Serif" pitchFamily="2" charset="0"/>
              </a:rPr>
              <a:t>Dix portées peuvent être sélectionnées, plus ‘Toutes les autres’, et ‘TUTTI’.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493395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408" y="762000"/>
            <a:ext cx="830738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213" y="3717032"/>
            <a:ext cx="8316913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à coins arrondis 18"/>
          <p:cNvSpPr/>
          <p:nvPr/>
        </p:nvSpPr>
        <p:spPr>
          <a:xfrm>
            <a:off x="1187624" y="5933258"/>
            <a:ext cx="432048" cy="216024"/>
          </a:xfrm>
          <a:prstGeom prst="roundRect">
            <a:avLst/>
          </a:prstGeom>
          <a:solidFill>
            <a:srgbClr val="FFFF0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323528" y="260648"/>
            <a:ext cx="849694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latin typeface="Averia Serif" pitchFamily="2" charset="0"/>
              </a:rPr>
              <a:t>ASTUCE : OBSERVER LES ACTIVATIONS DES PORTEES</a:t>
            </a:r>
            <a:endParaRPr lang="fr-FR" b="1" dirty="0">
              <a:latin typeface="Averia Serif" pitchFamily="2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347864" y="3212976"/>
            <a:ext cx="25922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 algn="ctr"/>
            <a:r>
              <a:rPr lang="fr-CH" sz="900" dirty="0" smtClean="0"/>
              <a:t>Toutes les portées sont activées</a:t>
            </a:r>
            <a:endParaRPr lang="fr-FR" sz="9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67544" y="6049281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 algn="ctr"/>
            <a:r>
              <a:rPr lang="fr-CH" sz="900" dirty="0" smtClean="0"/>
              <a:t>Durant l’export, chaque portées sélectionnée est activée, toutes les autres étant désactivées. </a:t>
            </a:r>
          </a:p>
          <a:p>
            <a:pPr marL="185738" indent="-185738" algn="ctr"/>
            <a:r>
              <a:rPr lang="fr-CH" sz="900" dirty="0" smtClean="0">
                <a:solidFill>
                  <a:schemeClr val="bg1">
                    <a:lumMod val="50000"/>
                  </a:schemeClr>
                </a:solidFill>
              </a:rPr>
              <a:t>Après l’export, les réglages initiaux de l’utilisateur sont rétablis.</a:t>
            </a:r>
            <a:endParaRPr lang="fr-FR" sz="9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1187624" y="2952937"/>
            <a:ext cx="7560840" cy="260039"/>
          </a:xfrm>
          <a:prstGeom prst="roundRect">
            <a:avLst/>
          </a:prstGeom>
          <a:solidFill>
            <a:srgbClr val="FFFF0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435733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3513" y="1540770"/>
            <a:ext cx="430386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7164288" y="3889623"/>
            <a:ext cx="576064" cy="144016"/>
          </a:xfrm>
          <a:prstGeom prst="wedgeRectCallout">
            <a:avLst>
              <a:gd name="adj1" fmla="val -602352"/>
              <a:gd name="adj2" fmla="val -49060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9512" y="129406"/>
            <a:ext cx="8784976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latin typeface="Averia Serif" pitchFamily="2" charset="0"/>
              </a:rPr>
              <a:t>INFORMATIONS</a:t>
            </a:r>
          </a:p>
          <a:p>
            <a:pPr algn="ctr"/>
            <a:endParaRPr lang="fr-CH" b="1" dirty="0" smtClean="0">
              <a:latin typeface="Averia Serif" pitchFamily="2" charset="0"/>
            </a:endParaRPr>
          </a:p>
          <a:p>
            <a:pPr algn="ctr"/>
            <a:r>
              <a:rPr lang="fr-CH" dirty="0" smtClean="0">
                <a:latin typeface="Averia Serif" pitchFamily="2" charset="0"/>
              </a:rPr>
              <a:t>Informations concernant toutes les portées de la partition</a:t>
            </a:r>
            <a:endParaRPr lang="fr-FR" dirty="0">
              <a:latin typeface="Averia Serif" pitchFamily="2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642547" y="2780928"/>
            <a:ext cx="240407" cy="1080120"/>
          </a:xfrm>
          <a:prstGeom prst="roundRect">
            <a:avLst/>
          </a:prstGeom>
          <a:solidFill>
            <a:srgbClr val="FFFF0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7740352" y="3861048"/>
            <a:ext cx="1152128" cy="144016"/>
          </a:xfrm>
          <a:prstGeom prst="roundRect">
            <a:avLst/>
          </a:prstGeom>
          <a:solidFill>
            <a:srgbClr val="FFFF0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4782691" y="3849618"/>
            <a:ext cx="1008112" cy="182116"/>
          </a:xfrm>
          <a:prstGeom prst="roundRect">
            <a:avLst/>
          </a:prstGeom>
          <a:solidFill>
            <a:srgbClr val="FFFF0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572000" y="5661248"/>
            <a:ext cx="4392488" cy="830997"/>
          </a:xfrm>
          <a:prstGeom prst="rect">
            <a:avLst/>
          </a:prstGeom>
          <a:solidFill>
            <a:srgbClr val="FFFF00">
              <a:alpha val="25098"/>
            </a:srgbClr>
          </a:solidFill>
        </p:spPr>
        <p:txBody>
          <a:bodyPr wrap="square" rtlCol="0">
            <a:spAutoFit/>
          </a:bodyPr>
          <a:lstStyle/>
          <a:p>
            <a:r>
              <a:rPr lang="fr-CH" sz="1200" dirty="0" smtClean="0">
                <a:latin typeface="Averia Serif" pitchFamily="2" charset="0"/>
              </a:rPr>
              <a:t>La fenêtre d’informations peut être ouverte automatiquement [Fenêtre infos Oui/Non] ou manuellement [Informations]. </a:t>
            </a:r>
          </a:p>
          <a:p>
            <a:r>
              <a:rPr lang="fr-CH" sz="1200" dirty="0" smtClean="0">
                <a:latin typeface="Averia Serif" pitchFamily="2" charset="0"/>
              </a:rPr>
              <a:t>Elle peut être déplacée ou fermée comme d’habitude       ou avec les glissières horizontale et verticale. </a:t>
            </a:r>
            <a:endParaRPr lang="fr-FR" sz="1200" dirty="0">
              <a:latin typeface="Averia Serif" pitchFamily="2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6093296"/>
            <a:ext cx="2190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28989"/>
            <a:ext cx="864096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latin typeface="Averia Serif" pitchFamily="2" charset="0"/>
              </a:rPr>
              <a:t>INFORMATIONS</a:t>
            </a:r>
            <a:endParaRPr lang="fr-FR" b="1" dirty="0">
              <a:latin typeface="Averia Serif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436096" y="620688"/>
            <a:ext cx="3528392" cy="5909310"/>
          </a:xfrm>
          <a:prstGeom prst="rect">
            <a:avLst/>
          </a:prstGeom>
          <a:solidFill>
            <a:srgbClr val="FFFF00">
              <a:alpha val="25098"/>
            </a:srgbClr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latin typeface="Averia Serif" pitchFamily="2" charset="0"/>
              </a:rPr>
              <a:t>Le bouton [Informations] (commutateur) affiche la fenêtre d’informations concernant toutes les portées de la partition).</a:t>
            </a:r>
          </a:p>
          <a:p>
            <a:endParaRPr lang="fr-CH" sz="1400" dirty="0" smtClean="0">
              <a:latin typeface="Averia Serif" pitchFamily="2" charset="0"/>
            </a:endParaRPr>
          </a:p>
          <a:p>
            <a:r>
              <a:rPr lang="fr-CH" sz="1400" dirty="0" smtClean="0">
                <a:latin typeface="Averia Serif" pitchFamily="2" charset="0"/>
              </a:rPr>
              <a:t>Après les informations de ‘TUTTI’, chaque portée est détaillée : 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fr-CH" sz="1400" dirty="0" smtClean="0">
                <a:latin typeface="Averia Serif" pitchFamily="2" charset="0"/>
              </a:rPr>
              <a:t>son nom et son type, si elle est vide ; 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fr-CH" sz="1400" dirty="0" smtClean="0">
                <a:latin typeface="Averia Serif" pitchFamily="2" charset="0"/>
              </a:rPr>
              <a:t>si la portée fait partie de la liste des portées à exporter et si elle est sélectionnée ou non ;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fr-CH" sz="1400" dirty="0" smtClean="0">
                <a:latin typeface="Averia Serif" pitchFamily="2" charset="0"/>
              </a:rPr>
              <a:t>si la portée est active (HP petit haut-parleur activé ou non) ;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fr-CH" sz="1400" dirty="0" smtClean="0">
                <a:latin typeface="Averia Serif" pitchFamily="2" charset="0"/>
              </a:rPr>
              <a:t>si le fichier correspondant est enregistré, suivi du nom de fichier, ou non enregistré.</a:t>
            </a:r>
          </a:p>
          <a:p>
            <a:pPr marL="185738" indent="-185738">
              <a:buFont typeface="Arial" pitchFamily="34" charset="0"/>
              <a:buChar char="•"/>
            </a:pPr>
            <a:endParaRPr lang="fr-CH" sz="1400" dirty="0" smtClean="0">
              <a:latin typeface="Averia Serif" pitchFamily="2" charset="0"/>
            </a:endParaRPr>
          </a:p>
          <a:p>
            <a:r>
              <a:rPr lang="fr-CH" sz="1400" dirty="0" smtClean="0">
                <a:latin typeface="Averia Serif" pitchFamily="2" charset="0"/>
              </a:rPr>
              <a:t>En fin de liste, on trouve le chemin du dossier d’exportation et des données générales et un récapitulatif.  </a:t>
            </a:r>
          </a:p>
          <a:p>
            <a:endParaRPr lang="fr-CH" sz="1400" dirty="0" smtClean="0">
              <a:latin typeface="Averia Serif" pitchFamily="2" charset="0"/>
            </a:endParaRPr>
          </a:p>
          <a:p>
            <a:endParaRPr lang="fr-CH" sz="1400" dirty="0" smtClean="0">
              <a:latin typeface="Averia Serif" pitchFamily="2" charset="0"/>
            </a:endParaRPr>
          </a:p>
          <a:p>
            <a:r>
              <a:rPr lang="fr-CH" sz="1400" dirty="0" smtClean="0">
                <a:latin typeface="Averia Serif" pitchFamily="2" charset="0"/>
              </a:rPr>
              <a:t>INFORMATION : </a:t>
            </a:r>
          </a:p>
          <a:p>
            <a:r>
              <a:rPr lang="fr-CH" sz="1400" dirty="0" smtClean="0">
                <a:latin typeface="Averia Serif" pitchFamily="2" charset="0"/>
              </a:rPr>
              <a:t>Si l’affichage automatique de la fenêtre d’informations est activé [Fenêtre infos Oui/Non], la mise à jour des données sera réalisé en temps réel.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t="37474"/>
          <a:stretch>
            <a:fillRect/>
          </a:stretch>
        </p:blipFill>
        <p:spPr bwMode="auto">
          <a:xfrm>
            <a:off x="323528" y="3761928"/>
            <a:ext cx="5057775" cy="276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 b="31601"/>
          <a:stretch>
            <a:fillRect/>
          </a:stretch>
        </p:blipFill>
        <p:spPr bwMode="auto">
          <a:xfrm>
            <a:off x="314197" y="620688"/>
            <a:ext cx="50673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66151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323528" y="128989"/>
            <a:ext cx="864096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latin typeface="Averia Serif" pitchFamily="2" charset="0"/>
              </a:rPr>
              <a:t>INFORMATIONS – REGLAGE DE LA POSITION HORIZONTALE</a:t>
            </a:r>
            <a:endParaRPr lang="fr-FR" b="1" dirty="0">
              <a:latin typeface="Averia Serif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411760" y="764704"/>
            <a:ext cx="4032448" cy="1384995"/>
          </a:xfrm>
          <a:prstGeom prst="rect">
            <a:avLst/>
          </a:prstGeom>
          <a:solidFill>
            <a:srgbClr val="FFFF00">
              <a:alpha val="2509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1400" dirty="0" smtClean="0">
                <a:latin typeface="Averia Serif" pitchFamily="2" charset="0"/>
              </a:rPr>
              <a:t>Par défaut, la fenêtre d’informations est affiché sur la gauche de l’écran, de manière à laisser entrevoir les titres des portées de la partition. </a:t>
            </a:r>
          </a:p>
          <a:p>
            <a:pPr algn="ctr"/>
            <a:r>
              <a:rPr lang="fr-CH" sz="1400" dirty="0" smtClean="0">
                <a:latin typeface="Averia Serif" pitchFamily="2" charset="0"/>
              </a:rPr>
              <a:t>Cette emplacement peut être ajusté horizontalement ou verticalement. La fenêtre ‘suivra’ les déplacements des curseurs.</a:t>
            </a:r>
            <a:endParaRPr lang="fr-FR" sz="1400" dirty="0">
              <a:latin typeface="Averia Serif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356992"/>
            <a:ext cx="211888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924944"/>
            <a:ext cx="211888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226390" y="3068960"/>
            <a:ext cx="211888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716016" y="3717032"/>
            <a:ext cx="211888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Double flèche horizontale 13"/>
          <p:cNvSpPr/>
          <p:nvPr/>
        </p:nvSpPr>
        <p:spPr>
          <a:xfrm>
            <a:off x="2623501" y="5589240"/>
            <a:ext cx="3600400" cy="216024"/>
          </a:xfrm>
          <a:prstGeom prst="leftRightArrow">
            <a:avLst/>
          </a:prstGeom>
          <a:noFill/>
          <a:ln w="9525"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356992"/>
            <a:ext cx="211846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6773" y="2909639"/>
            <a:ext cx="3799057" cy="361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683568" y="260648"/>
            <a:ext cx="7704856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CH" dirty="0" smtClean="0">
                <a:latin typeface="Averia Serif" pitchFamily="2" charset="0"/>
              </a:rPr>
              <a:t>SCRIPT POUR HARMONY ASSISTANT © MYRIAD</a:t>
            </a:r>
          </a:p>
          <a:p>
            <a:pPr algn="ctr"/>
            <a:r>
              <a:rPr lang="fr-CH" dirty="0" smtClean="0">
                <a:latin typeface="Averia Serif" pitchFamily="2" charset="0"/>
              </a:rPr>
              <a:t>PORTEES en MID</a:t>
            </a:r>
          </a:p>
          <a:p>
            <a:pPr algn="ctr"/>
            <a:r>
              <a:rPr lang="fr-CH" dirty="0" smtClean="0">
                <a:latin typeface="Averia Serif" pitchFamily="2" charset="0"/>
              </a:rPr>
              <a:t>RESUME DES ACTIONS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83567" y="2204864"/>
            <a:ext cx="374441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b="1" dirty="0" smtClean="0">
                <a:latin typeface="Averia Serif" pitchFamily="2" charset="0"/>
              </a:rPr>
              <a:t>RESUME DES ACTIONS</a:t>
            </a:r>
          </a:p>
          <a:p>
            <a:r>
              <a:rPr lang="fr-CH" sz="1000" b="1" dirty="0" smtClean="0">
                <a:solidFill>
                  <a:schemeClr val="bg1">
                    <a:lumMod val="65000"/>
                  </a:schemeClr>
                </a:solidFill>
                <a:latin typeface="Averia Serif" pitchFamily="2" charset="0"/>
              </a:rPr>
              <a:t>(Les indications grisées sont optionnelles)</a:t>
            </a:r>
          </a:p>
          <a:p>
            <a:endParaRPr lang="fr-CH" sz="1000" b="1" dirty="0" smtClean="0">
              <a:solidFill>
                <a:schemeClr val="bg1">
                  <a:lumMod val="65000"/>
                </a:schemeClr>
              </a:solidFill>
              <a:latin typeface="Averia Serif" pitchFamily="2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fr-CH" sz="1000" dirty="0" smtClean="0">
                <a:latin typeface="Averia Serif" pitchFamily="2" charset="0"/>
              </a:rPr>
              <a:t>Créer ou ouvrir une partition. </a:t>
            </a:r>
          </a:p>
          <a:p>
            <a:pPr marL="228600" indent="-228600">
              <a:buFont typeface="+mj-lt"/>
              <a:buAutoNum type="arabicPeriod"/>
            </a:pPr>
            <a:r>
              <a:rPr lang="fr-CH" sz="1000" dirty="0" smtClean="0">
                <a:solidFill>
                  <a:schemeClr val="bg1">
                    <a:lumMod val="65000"/>
                  </a:schemeClr>
                </a:solidFill>
                <a:latin typeface="Averia Serif" pitchFamily="2" charset="0"/>
              </a:rPr>
              <a:t>Afficher la TABLE DE MIXAGE, sélectionner ou désélectionner les portés à exporter on non (petits haut-parleurs). </a:t>
            </a:r>
          </a:p>
          <a:p>
            <a:pPr marL="228600" indent="-228600">
              <a:buFont typeface="+mj-lt"/>
              <a:buAutoNum type="arabicPeriod"/>
            </a:pPr>
            <a:r>
              <a:rPr lang="fr-CH" sz="1000" dirty="0" smtClean="0">
                <a:latin typeface="Averia Serif" pitchFamily="2" charset="0"/>
              </a:rPr>
              <a:t>Activer le script « PORTEES en MID ». </a:t>
            </a:r>
          </a:p>
          <a:p>
            <a:pPr marL="228600" indent="-228600">
              <a:buFont typeface="+mj-lt"/>
              <a:buAutoNum type="arabicPeriod"/>
            </a:pPr>
            <a:r>
              <a:rPr lang="fr-CH" sz="1000" dirty="0" smtClean="0">
                <a:solidFill>
                  <a:schemeClr val="bg1">
                    <a:lumMod val="65000"/>
                  </a:schemeClr>
                </a:solidFill>
                <a:latin typeface="Averia Serif" pitchFamily="2" charset="0"/>
              </a:rPr>
              <a:t>Modifier la structure du nom des fichiers. </a:t>
            </a:r>
          </a:p>
          <a:p>
            <a:pPr marL="228600" indent="-228600">
              <a:buFont typeface="+mj-lt"/>
              <a:buAutoNum type="arabicPeriod"/>
            </a:pPr>
            <a:r>
              <a:rPr lang="fr-CH" sz="1000" dirty="0" smtClean="0">
                <a:solidFill>
                  <a:schemeClr val="bg1">
                    <a:lumMod val="65000"/>
                  </a:schemeClr>
                </a:solidFill>
                <a:latin typeface="Averia Serif" pitchFamily="2" charset="0"/>
              </a:rPr>
              <a:t>Choisir l’affichage automatique  ou non de la fenêtre d’informations, définir sa position horizontale et verticale. </a:t>
            </a:r>
          </a:p>
          <a:p>
            <a:pPr marL="228600" indent="-228600">
              <a:buFont typeface="+mj-lt"/>
              <a:buAutoNum type="arabicPeriod"/>
            </a:pPr>
            <a:r>
              <a:rPr lang="fr-CH" sz="1000" dirty="0" smtClean="0">
                <a:solidFill>
                  <a:schemeClr val="bg1">
                    <a:lumMod val="65000"/>
                  </a:schemeClr>
                </a:solidFill>
                <a:latin typeface="Averia Serif" pitchFamily="2" charset="0"/>
              </a:rPr>
              <a:t>Activer [Mise à jour] pour régénérer la liste. </a:t>
            </a:r>
            <a:br>
              <a:rPr lang="fr-CH" sz="1000" dirty="0" smtClean="0">
                <a:solidFill>
                  <a:schemeClr val="bg1">
                    <a:lumMod val="65000"/>
                  </a:schemeClr>
                </a:solidFill>
                <a:latin typeface="Averia Serif" pitchFamily="2" charset="0"/>
              </a:rPr>
            </a:br>
            <a:r>
              <a:rPr lang="fr-CH" sz="1000" i="1" dirty="0" smtClean="0">
                <a:solidFill>
                  <a:schemeClr val="bg1">
                    <a:lumMod val="65000"/>
                  </a:schemeClr>
                </a:solidFill>
                <a:latin typeface="Averia Serif" pitchFamily="2" charset="0"/>
              </a:rPr>
              <a:t>A réaliser si des modifications de nom ou de sélection de portées sont intervenus. </a:t>
            </a:r>
          </a:p>
          <a:p>
            <a:pPr marL="228600" indent="-228600">
              <a:buFont typeface="+mj-lt"/>
              <a:buAutoNum type="arabicPeriod"/>
            </a:pPr>
            <a:r>
              <a:rPr lang="fr-CH" sz="1000" dirty="0" smtClean="0">
                <a:latin typeface="Averia Serif" pitchFamily="2" charset="0"/>
              </a:rPr>
              <a:t>Sélectionner les portées à exporter </a:t>
            </a:r>
            <a:br>
              <a:rPr lang="fr-CH" sz="1000" dirty="0" smtClean="0">
                <a:latin typeface="Averia Serif" pitchFamily="2" charset="0"/>
              </a:rPr>
            </a:br>
            <a:r>
              <a:rPr lang="fr-CH" sz="1000" dirty="0" smtClean="0">
                <a:latin typeface="Averia Serif" pitchFamily="2" charset="0"/>
              </a:rPr>
              <a:t>(+ ‘Toutes les autres’ et ‘TUTTI’). </a:t>
            </a:r>
          </a:p>
          <a:p>
            <a:pPr marL="228600" indent="-228600">
              <a:buFont typeface="+mj-lt"/>
              <a:buAutoNum type="arabicPeriod"/>
            </a:pPr>
            <a:r>
              <a:rPr lang="fr-CH" sz="1000" dirty="0" smtClean="0">
                <a:latin typeface="Averia Serif" pitchFamily="2" charset="0"/>
              </a:rPr>
              <a:t>Activer [ACTION]. </a:t>
            </a:r>
            <a:endParaRPr lang="fr-FR" sz="1000" dirty="0">
              <a:latin typeface="Averia Serif" pitchFamily="2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40767"/>
            <a:ext cx="22193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39552" y="1304064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fr-FR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87824" y="1313395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CH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fr-FR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22960" y="2772217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CH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fr-FR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44208" y="4140369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CH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fr-FR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09323" y="4753137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CH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fr-FR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46075" y="5048480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CH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  <a:endParaRPr lang="fr-FR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3868" y="5317230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CH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</a:t>
            </a:r>
            <a:endParaRPr lang="fr-FR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40152" y="5742587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CH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</a:t>
            </a:r>
            <a:endParaRPr lang="fr-FR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7141" y="1231436"/>
            <a:ext cx="5081283" cy="16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3635896" y="1176505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800" b="1" dirty="0" smtClean="0">
                <a:solidFill>
                  <a:schemeClr val="bg1"/>
                </a:solidFill>
                <a:latin typeface="Averia Serif" pitchFamily="2" charset="0"/>
              </a:rPr>
              <a:t>TABLE DE MIXAGE - ASTUCES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fr-CH" sz="800" dirty="0" smtClean="0">
                <a:solidFill>
                  <a:schemeClr val="bg1"/>
                </a:solidFill>
                <a:latin typeface="Averia Serif" pitchFamily="2" charset="0"/>
              </a:rPr>
              <a:t>Utiliser la touche MAJUSCULE…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fr-CH" sz="800" dirty="0" smtClean="0">
                <a:solidFill>
                  <a:schemeClr val="bg1"/>
                </a:solidFill>
                <a:latin typeface="Averia Serif" pitchFamily="2" charset="0"/>
              </a:rPr>
              <a:t>… pour activer / désactiver simultanément tous les haut-parleurs (portées activées ou non),   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fr-CH" sz="800" dirty="0" smtClean="0">
                <a:solidFill>
                  <a:schemeClr val="bg1"/>
                </a:solidFill>
                <a:latin typeface="Averia Serif" pitchFamily="2" charset="0"/>
              </a:rPr>
              <a:t>… pour augmenter ou diminuer le volume de toutes les portées,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fr-CH" sz="800" dirty="0" smtClean="0">
                <a:solidFill>
                  <a:schemeClr val="bg1"/>
                </a:solidFill>
                <a:latin typeface="Averia Serif" pitchFamily="2" charset="0"/>
              </a:rPr>
              <a:t>… pour définir un volume identique à toutes les portées </a:t>
            </a:r>
            <a:br>
              <a:rPr lang="fr-CH" sz="800" dirty="0" smtClean="0">
                <a:solidFill>
                  <a:schemeClr val="bg1"/>
                </a:solidFill>
                <a:latin typeface="Averia Serif" pitchFamily="2" charset="0"/>
              </a:rPr>
            </a:br>
            <a:r>
              <a:rPr lang="fr-CH" sz="800" dirty="0" smtClean="0">
                <a:solidFill>
                  <a:schemeClr val="bg1"/>
                </a:solidFill>
                <a:latin typeface="Averia Serif" pitchFamily="2" charset="0"/>
              </a:rPr>
              <a:t>     (régler le potentiomètre le plus faible au maximum puis diminuer la valeur).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8820" y="2962985"/>
            <a:ext cx="3799058" cy="361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116633"/>
            <a:ext cx="4752528" cy="92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5076056" y="332656"/>
            <a:ext cx="3816424" cy="523220"/>
          </a:xfrm>
          <a:prstGeom prst="rect">
            <a:avLst/>
          </a:prstGeom>
          <a:solidFill>
            <a:srgbClr val="FFFF00">
              <a:alpha val="25098"/>
            </a:srgbClr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latin typeface="Averia Serif" pitchFamily="2" charset="0"/>
              </a:rPr>
              <a:t>Au lancement du script, la présence d’une partition est testée. </a:t>
            </a:r>
            <a:endParaRPr lang="fr-FR" sz="1400" dirty="0">
              <a:latin typeface="Averia Serif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076056" y="1177588"/>
            <a:ext cx="3816424" cy="738664"/>
          </a:xfrm>
          <a:prstGeom prst="rect">
            <a:avLst/>
          </a:prstGeom>
          <a:solidFill>
            <a:srgbClr val="FFFF00">
              <a:alpha val="25098"/>
            </a:srgbClr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latin typeface="Averia Serif" pitchFamily="2" charset="0"/>
              </a:rPr>
              <a:t>Un message affiche l’état de la partition : les portées particulières détectées (portées sans nom, vides, texte, tablatures, numériques) </a:t>
            </a:r>
            <a:endParaRPr lang="fr-FR" sz="1400" dirty="0">
              <a:latin typeface="Averia Serif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7504" y="3848268"/>
            <a:ext cx="4752528" cy="2893100"/>
          </a:xfrm>
          <a:prstGeom prst="rect">
            <a:avLst/>
          </a:prstGeom>
          <a:solidFill>
            <a:srgbClr val="FFFF00">
              <a:alpha val="25098"/>
            </a:srgbClr>
          </a:solidFill>
        </p:spPr>
        <p:txBody>
          <a:bodyPr wrap="square" rtlCol="0">
            <a:spAutoFit/>
          </a:bodyPr>
          <a:lstStyle/>
          <a:p>
            <a:pPr marL="185738" indent="-185738">
              <a:buFont typeface="Arial" pitchFamily="34" charset="0"/>
              <a:buChar char="•"/>
            </a:pPr>
            <a:r>
              <a:rPr lang="fr-CH" sz="1400" dirty="0" smtClean="0">
                <a:latin typeface="Averia Serif" pitchFamily="2" charset="0"/>
              </a:rPr>
              <a:t>Les portées sans nom sont identifiées par leur numéro. </a:t>
            </a:r>
          </a:p>
          <a:p>
            <a:pPr marL="185738" indent="-185738">
              <a:buFont typeface="Arial" pitchFamily="34" charset="0"/>
              <a:buChar char="•"/>
            </a:pPr>
            <a:endParaRPr lang="fr-CH" sz="1400" dirty="0" smtClean="0">
              <a:latin typeface="Averia Serif" pitchFamily="2" charset="0"/>
            </a:endParaRPr>
          </a:p>
          <a:p>
            <a:pPr marL="185738" indent="-185738">
              <a:buFont typeface="Arial" pitchFamily="34" charset="0"/>
              <a:buChar char="•"/>
            </a:pPr>
            <a:endParaRPr lang="fr-CH" sz="1400" dirty="0" smtClean="0">
              <a:latin typeface="Averia Serif" pitchFamily="2" charset="0"/>
            </a:endParaRPr>
          </a:p>
          <a:p>
            <a:pPr marL="185738" indent="-185738"/>
            <a:endParaRPr lang="fr-CH" sz="1400" dirty="0" smtClean="0">
              <a:latin typeface="Averia Serif" pitchFamily="2" charset="0"/>
            </a:endParaRPr>
          </a:p>
          <a:p>
            <a:pPr marL="185738" indent="-185738">
              <a:buFont typeface="Arial" pitchFamily="34" charset="0"/>
              <a:buChar char="•"/>
            </a:pPr>
            <a:r>
              <a:rPr lang="fr-CH" sz="1400" dirty="0" smtClean="0">
                <a:latin typeface="Averia Serif" pitchFamily="2" charset="0"/>
              </a:rPr>
              <a:t>Les portées vides ou désactivées (petit haut-parleur de portée) ne seront pas intégrées au tableau de sélection. 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fr-CH" sz="1400" dirty="0" smtClean="0">
                <a:latin typeface="Averia Serif" pitchFamily="2" charset="0"/>
              </a:rPr>
              <a:t>Les portées ‘texte’ seront désactivées avant l’export. </a:t>
            </a:r>
          </a:p>
          <a:p>
            <a:endParaRPr lang="fr-CH" sz="1400" dirty="0" smtClean="0">
              <a:latin typeface="Averia Serif" pitchFamily="2" charset="0"/>
            </a:endParaRPr>
          </a:p>
          <a:p>
            <a:pPr marL="185738" indent="-185738">
              <a:buFont typeface="Arial" pitchFamily="34" charset="0"/>
              <a:buChar char="•"/>
            </a:pPr>
            <a:r>
              <a:rPr lang="fr-CH" sz="1400" dirty="0" smtClean="0">
                <a:latin typeface="Averia Serif" pitchFamily="2" charset="0"/>
              </a:rPr>
              <a:t>Les pistes numériques sont intégrées. 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fr-CH" sz="1400" dirty="0" smtClean="0">
                <a:latin typeface="Averia Serif" pitchFamily="2" charset="0"/>
              </a:rPr>
              <a:t>L’export de ‘TUTTI’ est effectué selon les réglages des volumes définis par l’utilisateur. 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fr-CH" sz="1400" dirty="0" smtClean="0">
                <a:latin typeface="Averia Serif" pitchFamily="2" charset="0"/>
              </a:rPr>
              <a:t>Après l’export, les réglages initiaux de l’utilisateur sont rétablis (activation et volume des pistes)</a:t>
            </a:r>
            <a:r>
              <a:rPr lang="fr-CH" sz="1400" dirty="0" smtClean="0">
                <a:solidFill>
                  <a:schemeClr val="bg1">
                    <a:lumMod val="50000"/>
                  </a:schemeClr>
                </a:solidFill>
                <a:latin typeface="Averia Serif" pitchFamily="2" charset="0"/>
              </a:rPr>
              <a:t>. </a:t>
            </a:r>
            <a:endParaRPr lang="fr-FR" sz="1400" dirty="0" smtClean="0">
              <a:solidFill>
                <a:schemeClr val="bg1">
                  <a:lumMod val="50000"/>
                </a:schemeClr>
              </a:solidFill>
              <a:latin typeface="Averia Serif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5" y="1318444"/>
            <a:ext cx="4752528" cy="218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e 20"/>
          <p:cNvGrpSpPr/>
          <p:nvPr/>
        </p:nvGrpSpPr>
        <p:grpSpPr>
          <a:xfrm>
            <a:off x="537592" y="4149080"/>
            <a:ext cx="3962400" cy="596314"/>
            <a:chOff x="537592" y="4149080"/>
            <a:chExt cx="3962400" cy="596314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7592" y="4210794"/>
              <a:ext cx="3962400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Ellipse 14"/>
            <p:cNvSpPr/>
            <p:nvPr/>
          </p:nvSpPr>
          <p:spPr>
            <a:xfrm>
              <a:off x="2248694" y="4149080"/>
              <a:ext cx="323528" cy="3235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Ellipse 15"/>
            <p:cNvSpPr/>
            <p:nvPr/>
          </p:nvSpPr>
          <p:spPr>
            <a:xfrm>
              <a:off x="548883" y="4421866"/>
              <a:ext cx="323528" cy="3235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8" name="Ellipse 17"/>
          <p:cNvSpPr/>
          <p:nvPr/>
        </p:nvSpPr>
        <p:spPr>
          <a:xfrm>
            <a:off x="5777474" y="5640998"/>
            <a:ext cx="234686" cy="2362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Ellipse 19"/>
          <p:cNvSpPr/>
          <p:nvPr/>
        </p:nvSpPr>
        <p:spPr>
          <a:xfrm>
            <a:off x="7073618" y="5445224"/>
            <a:ext cx="234686" cy="2362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545782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81447"/>
            <a:ext cx="493395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à coins arrondis 9"/>
          <p:cNvSpPr/>
          <p:nvPr/>
        </p:nvSpPr>
        <p:spPr>
          <a:xfrm>
            <a:off x="577652" y="1556792"/>
            <a:ext cx="576064" cy="1368152"/>
          </a:xfrm>
          <a:prstGeom prst="roundRect">
            <a:avLst/>
          </a:prstGeom>
          <a:solidFill>
            <a:srgbClr val="00000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539552" y="1196752"/>
            <a:ext cx="648072" cy="47525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27584" y="574898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>
                <a:latin typeface="Averia Serif" pitchFamily="2" charset="0"/>
              </a:rPr>
              <a:t>Les portées numériques, vides ou ‘texte’ne sont pas intégrées au tableau de sélection.</a:t>
            </a:r>
            <a:endParaRPr lang="fr-FR" sz="1400" dirty="0">
              <a:latin typeface="Averia Serif" pitchFamily="2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906687" y="4471796"/>
            <a:ext cx="144016" cy="216024"/>
          </a:xfrm>
          <a:prstGeom prst="roundRect">
            <a:avLst/>
          </a:prstGeom>
          <a:solidFill>
            <a:srgbClr val="00000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583567" y="3914394"/>
            <a:ext cx="576064" cy="360040"/>
          </a:xfrm>
          <a:prstGeom prst="roundRect">
            <a:avLst/>
          </a:prstGeom>
          <a:solidFill>
            <a:srgbClr val="00000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5508104" y="4465105"/>
            <a:ext cx="144016" cy="216024"/>
          </a:xfrm>
          <a:prstGeom prst="roundRect">
            <a:avLst/>
          </a:prstGeom>
          <a:solidFill>
            <a:srgbClr val="00000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037431"/>
            <a:ext cx="493395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092280" y="1196752"/>
            <a:ext cx="1584176" cy="288032"/>
          </a:xfrm>
          <a:prstGeom prst="wedgeRectCallout">
            <a:avLst>
              <a:gd name="adj1" fmla="val -101719"/>
              <a:gd name="adj2" fmla="val 1848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00" dirty="0" smtClean="0">
                <a:solidFill>
                  <a:schemeClr val="tx1"/>
                </a:solidFill>
                <a:latin typeface="Averia Serif" pitchFamily="2" charset="0"/>
              </a:rPr>
              <a:t>Indications…</a:t>
            </a:r>
            <a:endParaRPr lang="fr-FR" sz="1000" dirty="0">
              <a:solidFill>
                <a:schemeClr val="tx1"/>
              </a:solidFill>
              <a:latin typeface="Averia Serif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92280" y="2276872"/>
            <a:ext cx="1584176" cy="360040"/>
          </a:xfrm>
          <a:prstGeom prst="wedgeRectCallout">
            <a:avLst>
              <a:gd name="adj1" fmla="val -91336"/>
              <a:gd name="adj2" fmla="val 213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00" dirty="0" smtClean="0">
                <a:solidFill>
                  <a:schemeClr val="tx1"/>
                </a:solidFill>
                <a:latin typeface="Averia Serif" pitchFamily="2" charset="0"/>
              </a:rPr>
              <a:t>Afficher/masquer la table de mixage</a:t>
            </a:r>
            <a:endParaRPr lang="fr-FR" sz="1000" dirty="0">
              <a:solidFill>
                <a:schemeClr val="tx1"/>
              </a:solidFill>
              <a:latin typeface="Averia Serif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92280" y="2708920"/>
            <a:ext cx="1584176" cy="360040"/>
          </a:xfrm>
          <a:prstGeom prst="wedgeRectCallout">
            <a:avLst>
              <a:gd name="adj1" fmla="val -156272"/>
              <a:gd name="adj2" fmla="val 1608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00" dirty="0" smtClean="0">
                <a:solidFill>
                  <a:schemeClr val="tx1"/>
                </a:solidFill>
                <a:latin typeface="Averia Serif" pitchFamily="2" charset="0"/>
              </a:rPr>
              <a:t>Configurer les noms de fichiers</a:t>
            </a:r>
            <a:endParaRPr lang="fr-FR" sz="1000" dirty="0">
              <a:solidFill>
                <a:schemeClr val="tx1"/>
              </a:solidFill>
              <a:latin typeface="Averia Serif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92280" y="3212976"/>
            <a:ext cx="1584176" cy="288032"/>
          </a:xfrm>
          <a:prstGeom prst="wedgeRectCallout">
            <a:avLst>
              <a:gd name="adj1" fmla="val -101557"/>
              <a:gd name="adj2" fmla="val 240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00" dirty="0" smtClean="0">
                <a:solidFill>
                  <a:schemeClr val="tx1"/>
                </a:solidFill>
                <a:latin typeface="Averia Serif" pitchFamily="2" charset="0"/>
              </a:rPr>
              <a:t>Exemple de nom de fichier</a:t>
            </a:r>
            <a:endParaRPr lang="fr-FR" sz="1000" dirty="0">
              <a:solidFill>
                <a:schemeClr val="tx1"/>
              </a:solidFill>
              <a:latin typeface="Averia Serif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969" y="2924944"/>
            <a:ext cx="1584176" cy="1008112"/>
          </a:xfrm>
          <a:prstGeom prst="wedgeRectCallout">
            <a:avLst>
              <a:gd name="adj1" fmla="val 64545"/>
              <a:gd name="adj2" fmla="val 3509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00" dirty="0" smtClean="0">
                <a:solidFill>
                  <a:schemeClr val="tx1"/>
                </a:solidFill>
                <a:latin typeface="Averia Serif" pitchFamily="2" charset="0"/>
              </a:rPr>
              <a:t>Activation automatique de la fenêtre d’informations, </a:t>
            </a:r>
          </a:p>
          <a:p>
            <a:pPr algn="ctr"/>
            <a:r>
              <a:rPr lang="fr-CH" sz="1000" dirty="0" smtClean="0">
                <a:solidFill>
                  <a:schemeClr val="tx1"/>
                </a:solidFill>
                <a:latin typeface="Averia Serif" pitchFamily="2" charset="0"/>
              </a:rPr>
              <a:t>ouverture manuelle de la fenêtre (bouton ‘Informations’)</a:t>
            </a:r>
            <a:endParaRPr lang="fr-FR" sz="1000" dirty="0">
              <a:solidFill>
                <a:schemeClr val="tx1"/>
              </a:solidFill>
              <a:latin typeface="Averia Serif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92280" y="5157192"/>
            <a:ext cx="1584176" cy="720080"/>
          </a:xfrm>
          <a:prstGeom prst="wedgeRectCallout">
            <a:avLst>
              <a:gd name="adj1" fmla="val -143646"/>
              <a:gd name="adj2" fmla="val -1308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00" dirty="0" smtClean="0">
                <a:solidFill>
                  <a:schemeClr val="tx1"/>
                </a:solidFill>
                <a:latin typeface="Averia Serif" pitchFamily="2" charset="0"/>
              </a:rPr>
              <a:t>Sélection des portées à exporter, avec</a:t>
            </a:r>
          </a:p>
          <a:p>
            <a:pPr algn="ctr"/>
            <a:r>
              <a:rPr lang="fr-CH" sz="1000" dirty="0" smtClean="0">
                <a:solidFill>
                  <a:schemeClr val="tx1"/>
                </a:solidFill>
                <a:latin typeface="Averia Serif" pitchFamily="2" charset="0"/>
              </a:rPr>
              <a:t>‘Toutes les autres’ et ‘Tutti’</a:t>
            </a:r>
            <a:endParaRPr lang="fr-FR" sz="1000" dirty="0">
              <a:solidFill>
                <a:schemeClr val="tx1"/>
              </a:solidFill>
              <a:latin typeface="Averia Serif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3848" y="5843364"/>
            <a:ext cx="1008112" cy="393948"/>
          </a:xfrm>
          <a:prstGeom prst="wedgeRectCallout">
            <a:avLst>
              <a:gd name="adj1" fmla="val -7515"/>
              <a:gd name="adj2" fmla="val -2167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00" dirty="0" smtClean="0">
                <a:solidFill>
                  <a:schemeClr val="tx1"/>
                </a:solidFill>
                <a:latin typeface="Averia Serif" pitchFamily="2" charset="0"/>
              </a:rPr>
              <a:t>Démarrer les exportations</a:t>
            </a:r>
            <a:endParaRPr lang="fr-FR" sz="1000" dirty="0">
              <a:solidFill>
                <a:schemeClr val="tx1"/>
              </a:solidFill>
              <a:latin typeface="Averia Serif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2830" y="5445224"/>
            <a:ext cx="1584176" cy="504056"/>
          </a:xfrm>
          <a:prstGeom prst="wedgeRectCallout">
            <a:avLst>
              <a:gd name="adj1" fmla="val 63577"/>
              <a:gd name="adj2" fmla="val -460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00" dirty="0" smtClean="0">
                <a:solidFill>
                  <a:schemeClr val="tx1"/>
                </a:solidFill>
                <a:latin typeface="Averia Serif" pitchFamily="2" charset="0"/>
              </a:rPr>
              <a:t>Ouverture du répertoire contenant les fichiers audio</a:t>
            </a:r>
            <a:endParaRPr lang="fr-FR" sz="1000" dirty="0">
              <a:solidFill>
                <a:schemeClr val="tx1"/>
              </a:solidFill>
              <a:latin typeface="Averia Serif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2830" y="4869160"/>
            <a:ext cx="1584176" cy="504056"/>
          </a:xfrm>
          <a:prstGeom prst="wedgeRectCallout">
            <a:avLst>
              <a:gd name="adj1" fmla="val 64178"/>
              <a:gd name="adj2" fmla="val -826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00" dirty="0" smtClean="0">
                <a:solidFill>
                  <a:schemeClr val="tx1"/>
                </a:solidFill>
                <a:latin typeface="Averia Serif" pitchFamily="2" charset="0"/>
              </a:rPr>
              <a:t>Afficher / masquer la table de mixage et le chanteur virtuel</a:t>
            </a:r>
            <a:endParaRPr lang="fr-FR" sz="1000" dirty="0">
              <a:solidFill>
                <a:schemeClr val="tx1"/>
              </a:solidFill>
              <a:latin typeface="Averia Serif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92280" y="3573016"/>
            <a:ext cx="1584176" cy="288032"/>
          </a:xfrm>
          <a:prstGeom prst="wedgeRectCallout">
            <a:avLst>
              <a:gd name="adj1" fmla="val -64279"/>
              <a:gd name="adj2" fmla="val 240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00" dirty="0" smtClean="0">
                <a:solidFill>
                  <a:schemeClr val="tx1"/>
                </a:solidFill>
                <a:latin typeface="Averia Serif" pitchFamily="2" charset="0"/>
              </a:rPr>
              <a:t>Position horiz./vert. de la fenêtre d’informations</a:t>
            </a:r>
            <a:endParaRPr lang="fr-FR" sz="1000" dirty="0">
              <a:solidFill>
                <a:schemeClr val="tx1"/>
              </a:solidFill>
              <a:latin typeface="Averia Serif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971600" y="260648"/>
            <a:ext cx="720080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latin typeface="Averia Serif" pitchFamily="2" charset="0"/>
              </a:rPr>
              <a:t>Les commandes de la fenêtre ‘PORTEES en MID’</a:t>
            </a:r>
            <a:endParaRPr lang="fr-FR" b="1" dirty="0">
              <a:latin typeface="Averia Serif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92280" y="4149080"/>
            <a:ext cx="1584176" cy="720080"/>
          </a:xfrm>
          <a:prstGeom prst="wedgeRectCallout">
            <a:avLst>
              <a:gd name="adj1" fmla="val -63077"/>
              <a:gd name="adj2" fmla="val -3825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00" dirty="0" smtClean="0">
                <a:solidFill>
                  <a:schemeClr val="tx1"/>
                </a:solidFill>
                <a:latin typeface="Averia Serif" pitchFamily="2" charset="0"/>
              </a:rPr>
              <a:t>Mise à jour de la liste de sélection après modification de noms ou d’activation de portées…</a:t>
            </a:r>
            <a:endParaRPr lang="fr-FR" sz="1000" dirty="0">
              <a:solidFill>
                <a:schemeClr val="tx1"/>
              </a:solidFill>
              <a:latin typeface="Averia Serif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35837"/>
          <a:stretch>
            <a:fillRect/>
          </a:stretch>
        </p:blipFill>
        <p:spPr bwMode="auto">
          <a:xfrm>
            <a:off x="3995936" y="1344634"/>
            <a:ext cx="4464496" cy="222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80735"/>
            <a:ext cx="3555996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6411" y="3798912"/>
            <a:ext cx="23717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95536" y="4620456"/>
            <a:ext cx="792088" cy="144016"/>
          </a:xfrm>
          <a:prstGeom prst="wedgeRectCallout">
            <a:avLst>
              <a:gd name="adj1" fmla="val 417384"/>
              <a:gd name="adj2" fmla="val -128111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>
              <a:solidFill>
                <a:schemeClr val="tx1"/>
              </a:solidFill>
              <a:latin typeface="Averia Serif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81632" y="2690759"/>
            <a:ext cx="792088" cy="144016"/>
          </a:xfrm>
          <a:prstGeom prst="wedgeRectCallout">
            <a:avLst>
              <a:gd name="adj1" fmla="val 115779"/>
              <a:gd name="adj2" fmla="val -572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>
              <a:solidFill>
                <a:schemeClr val="tx1"/>
              </a:solidFill>
              <a:latin typeface="Averia Serif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6" y="4797152"/>
            <a:ext cx="792088" cy="144016"/>
          </a:xfrm>
          <a:prstGeom prst="wedgeRectCallout">
            <a:avLst>
              <a:gd name="adj1" fmla="val 417736"/>
              <a:gd name="adj2" fmla="val 691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>
              <a:solidFill>
                <a:schemeClr val="tx1"/>
              </a:solidFill>
              <a:latin typeface="Averia Serif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71600" y="260648"/>
            <a:ext cx="720080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latin typeface="Averia Serif" pitchFamily="2" charset="0"/>
              </a:rPr>
              <a:t>Les commandes de la fenêtre ‘PORTEES en MID’</a:t>
            </a:r>
          </a:p>
          <a:p>
            <a:pPr algn="ctr"/>
            <a:endParaRPr lang="fr-CH" dirty="0" smtClean="0">
              <a:latin typeface="Averia Serif" pitchFamily="2" charset="0"/>
            </a:endParaRPr>
          </a:p>
          <a:p>
            <a:pPr algn="ctr"/>
            <a:r>
              <a:rPr lang="fr-CH" dirty="0" smtClean="0">
                <a:latin typeface="Averia Serif" pitchFamily="2" charset="0"/>
              </a:rPr>
              <a:t>Afficher / masquer la table de mixage et le chanteur virtuel</a:t>
            </a:r>
            <a:endParaRPr lang="fr-FR" dirty="0">
              <a:latin typeface="Averia Serif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444208" y="4725144"/>
            <a:ext cx="23762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 smtClean="0">
                <a:latin typeface="Averia Serif" pitchFamily="2" charset="0"/>
              </a:rPr>
              <a:t>Remarque : </a:t>
            </a:r>
          </a:p>
          <a:p>
            <a:r>
              <a:rPr lang="fr-CH" sz="1100" dirty="0" smtClean="0">
                <a:latin typeface="Averia Serif" pitchFamily="2" charset="0"/>
              </a:rPr>
              <a:t>La portée TEXTE (SP) est désactivée avant l’exportation, puis reprend sa valeur d’activation en fin de procédure. </a:t>
            </a:r>
            <a:endParaRPr lang="fr-FR" sz="1100" dirty="0">
              <a:latin typeface="Averia Serif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6049281"/>
            <a:ext cx="4667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5269589"/>
            <a:ext cx="46767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4597" y="307826"/>
            <a:ext cx="493395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967430" y="3390900"/>
            <a:ext cx="846431" cy="216024"/>
          </a:xfrm>
          <a:prstGeom prst="wedgeRectCallout">
            <a:avLst>
              <a:gd name="adj1" fmla="val 48077"/>
              <a:gd name="adj2" fmla="val 9691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>
              <a:solidFill>
                <a:schemeClr val="tx1"/>
              </a:solidFill>
              <a:latin typeface="Averia Serif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55048" y="3390900"/>
            <a:ext cx="710248" cy="216024"/>
          </a:xfrm>
          <a:prstGeom prst="wedgeRectCallout">
            <a:avLst>
              <a:gd name="adj1" fmla="val -79611"/>
              <a:gd name="adj2" fmla="val 12177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>
              <a:solidFill>
                <a:schemeClr val="tx1"/>
              </a:solidFill>
              <a:latin typeface="Averia Serif" pitchFamily="2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7726722" y="5661248"/>
            <a:ext cx="1008112" cy="288032"/>
          </a:xfrm>
          <a:prstGeom prst="roundRect">
            <a:avLst/>
          </a:prstGeom>
          <a:solidFill>
            <a:srgbClr val="00000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veria Serif" pitchFamily="2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851089" y="6237312"/>
            <a:ext cx="3888432" cy="504056"/>
          </a:xfrm>
          <a:prstGeom prst="roundRect">
            <a:avLst/>
          </a:prstGeom>
          <a:solidFill>
            <a:srgbClr val="00000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veria Serif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2441" y="260648"/>
            <a:ext cx="3672408" cy="147732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latin typeface="Averia Serif" pitchFamily="2" charset="0"/>
              </a:rPr>
              <a:t>Les commandes de la fenêtre ‘PORTEES en MID’</a:t>
            </a:r>
          </a:p>
          <a:p>
            <a:pPr algn="ctr"/>
            <a:endParaRPr lang="fr-CH" b="1" dirty="0" smtClean="0">
              <a:latin typeface="Averia Serif" pitchFamily="2" charset="0"/>
            </a:endParaRPr>
          </a:p>
          <a:p>
            <a:pPr algn="ctr"/>
            <a:r>
              <a:rPr lang="fr-CH" dirty="0" smtClean="0">
                <a:latin typeface="Averia Serif" pitchFamily="2" charset="0"/>
              </a:rPr>
              <a:t>Sélection de toutes les portées ou de ‘Tutti’ uniquement</a:t>
            </a:r>
            <a:endParaRPr lang="fr-FR" dirty="0">
              <a:latin typeface="Averia Serif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6315" y="2459335"/>
            <a:ext cx="32861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794792"/>
            <a:ext cx="46577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614365"/>
            <a:ext cx="828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1919436"/>
            <a:ext cx="260032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èche droite 5"/>
          <p:cNvSpPr/>
          <p:nvPr/>
        </p:nvSpPr>
        <p:spPr>
          <a:xfrm>
            <a:off x="1547664" y="3701045"/>
            <a:ext cx="504056" cy="36004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Flèche droite 6"/>
          <p:cNvSpPr/>
          <p:nvPr/>
        </p:nvSpPr>
        <p:spPr>
          <a:xfrm>
            <a:off x="4788024" y="3701045"/>
            <a:ext cx="504056" cy="36004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Flèche droite 8"/>
          <p:cNvSpPr/>
          <p:nvPr/>
        </p:nvSpPr>
        <p:spPr>
          <a:xfrm rot="6132965">
            <a:off x="442821" y="2465585"/>
            <a:ext cx="2217983" cy="36004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649168" y="980728"/>
            <a:ext cx="3888432" cy="504056"/>
          </a:xfrm>
          <a:prstGeom prst="roundRect">
            <a:avLst/>
          </a:prstGeom>
          <a:solidFill>
            <a:srgbClr val="00000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971600" y="260648"/>
            <a:ext cx="748883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latin typeface="Averia Serif" pitchFamily="2" charset="0"/>
              </a:rPr>
              <a:t>‘ACTION’ : ENREGISTREMENT DES FICHIERS MIDI</a:t>
            </a:r>
            <a:endParaRPr lang="fr-FR" b="1" dirty="0">
              <a:latin typeface="Averia Serif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932040" y="1539369"/>
            <a:ext cx="3528392" cy="830997"/>
          </a:xfrm>
          <a:prstGeom prst="rect">
            <a:avLst/>
          </a:prstGeom>
          <a:solidFill>
            <a:srgbClr val="FFFF00">
              <a:alpha val="25098"/>
            </a:srgbClr>
          </a:solidFill>
        </p:spPr>
        <p:txBody>
          <a:bodyPr wrap="square" rtlCol="0">
            <a:spAutoFit/>
          </a:bodyPr>
          <a:lstStyle/>
          <a:p>
            <a:r>
              <a:rPr lang="fr-CH" sz="1200" dirty="0" smtClean="0">
                <a:latin typeface="Averia Serif" pitchFamily="2" charset="0"/>
              </a:rPr>
              <a:t>Chaque portée sélectionnée est mise en évidence (volume selon réglage ‘Portée en évidence’), les autres sont en retrait (volume selon réglage ‘Portées en arrière-plan).</a:t>
            </a:r>
            <a:endParaRPr lang="fr-FR" sz="1200" dirty="0">
              <a:latin typeface="Averia Serif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932040" y="5013176"/>
            <a:ext cx="3528392" cy="1015663"/>
          </a:xfrm>
          <a:prstGeom prst="rect">
            <a:avLst/>
          </a:prstGeom>
          <a:solidFill>
            <a:srgbClr val="FFFF00">
              <a:alpha val="25098"/>
            </a:srgbClr>
          </a:solidFill>
        </p:spPr>
        <p:txBody>
          <a:bodyPr wrap="square" rtlCol="0">
            <a:spAutoFit/>
          </a:bodyPr>
          <a:lstStyle/>
          <a:p>
            <a:pPr marL="185738" indent="-185738">
              <a:buFont typeface="Arial" pitchFamily="34" charset="0"/>
              <a:buChar char="•"/>
            </a:pPr>
            <a:r>
              <a:rPr lang="fr-CH" sz="1200" dirty="0" smtClean="0">
                <a:latin typeface="Averia Serif" pitchFamily="2" charset="0"/>
              </a:rPr>
              <a:t>L’export de ‘TUTTI’ est effectué avec les réglages des volumes définie par l’utilisateur. 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fr-CH" sz="1200" b="1" dirty="0" smtClean="0">
                <a:latin typeface="Averia Serif" pitchFamily="2" charset="0"/>
              </a:rPr>
              <a:t>Le dossier d’exportation est ouvert automatiquement ; s’il ne l’est pas, activer [Répertoire].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636912"/>
            <a:ext cx="386500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1162068"/>
            <a:ext cx="4085613" cy="38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36212" y="4754640"/>
            <a:ext cx="792088" cy="144016"/>
          </a:xfrm>
          <a:prstGeom prst="wedgeRectCallout">
            <a:avLst>
              <a:gd name="adj1" fmla="val 661888"/>
              <a:gd name="adj2" fmla="val -8100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560" y="260648"/>
            <a:ext cx="7992888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latin typeface="Averia Serif" pitchFamily="2" charset="0"/>
              </a:rPr>
              <a:t>ACCES AU REPERTOIRE (DOSSIER) DE SAUVEGARDE</a:t>
            </a:r>
            <a:endParaRPr lang="fr-FR" b="1" dirty="0">
              <a:latin typeface="Averia Serif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23728" y="5157192"/>
            <a:ext cx="5112568" cy="954107"/>
          </a:xfrm>
          <a:prstGeom prst="rect">
            <a:avLst/>
          </a:prstGeom>
          <a:solidFill>
            <a:srgbClr val="FFFF00">
              <a:alpha val="2509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1400" dirty="0" smtClean="0">
                <a:latin typeface="Averia Serif" pitchFamily="2" charset="0"/>
              </a:rPr>
              <a:t>Ouverture du dossier d’exportation : </a:t>
            </a:r>
          </a:p>
          <a:p>
            <a:pPr algn="ctr"/>
            <a:r>
              <a:rPr lang="fr-CH" sz="1400" dirty="0" smtClean="0">
                <a:latin typeface="Averia Serif" pitchFamily="2" charset="0"/>
              </a:rPr>
              <a:t>Si au moins un fichier courant existe dans le dossier, le dossier est ouvert ; sinon, c’est le dossier contenant qui est proposé. </a:t>
            </a:r>
          </a:p>
          <a:p>
            <a:pPr algn="ctr"/>
            <a:r>
              <a:rPr lang="fr-CH" sz="1400" dirty="0" smtClean="0">
                <a:latin typeface="Averia Serif" pitchFamily="2" charset="0"/>
              </a:rPr>
              <a:t>Un clic suffira en ce cas pour ouvrir le dossier d’exportation. </a:t>
            </a:r>
            <a:endParaRPr lang="fr-FR" sz="1400" dirty="0">
              <a:latin typeface="Averia Serif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840</Words>
  <Application>Microsoft Office PowerPoint</Application>
  <PresentationFormat>Affichage à l'écran (4:3)</PresentationFormat>
  <Paragraphs>110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Pierre</dc:creator>
  <cp:lastModifiedBy>Pierre</cp:lastModifiedBy>
  <cp:revision>87</cp:revision>
  <dcterms:created xsi:type="dcterms:W3CDTF">2020-11-10T08:39:00Z</dcterms:created>
  <dcterms:modified xsi:type="dcterms:W3CDTF">2021-01-28T12:08:11Z</dcterms:modified>
</cp:coreProperties>
</file>